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embeddedFontLst>
    <p:embeddedFont>
      <p:font typeface="Georgia" panose="02040502050405020303" pitchFamily="18" charset="0"/>
      <p:regular r:id="rId7"/>
      <p:bold r:id="rId8"/>
      <p:italic r:id="rId9"/>
      <p:boldItalic r:id="rId10"/>
    </p:embeddedFont>
    <p:embeddedFont>
      <p:font typeface="VladaRHSerif Reg" panose="02000000000000000000" charset="0"/>
      <p:regular r:id="rId11"/>
      <p:italic r:id="rId12"/>
    </p:embeddedFont>
    <p:embeddedFont>
      <p:font typeface="TyponineSans Reg" panose="02000000000000000000" charset="0"/>
      <p:regular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50FD7365-AF18-49A2-9FC4-4FEF3A3542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10" y="2466"/>
            <a:ext cx="12220209" cy="68701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2F157B-7A86-41A0-BADA-988E42CF00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0781" y="2094606"/>
            <a:ext cx="9223233" cy="1655763"/>
          </a:xfrm>
        </p:spPr>
        <p:txBody>
          <a:bodyPr anchor="b">
            <a:normAutofit/>
          </a:bodyPr>
          <a:lstStyle>
            <a:lvl1pPr algn="l">
              <a:defRPr sz="4400">
                <a:latin typeface="VladaRHSerif Reg" panose="02000000000000000000" pitchFamily="50" charset="0"/>
                <a:ea typeface="VladaRHSerif Reg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5044745-8160-44A4-9312-1B587AECE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0779" y="3842443"/>
            <a:ext cx="9223233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3">
                    <a:lumMod val="75000"/>
                  </a:schemeClr>
                </a:solidFill>
                <a:latin typeface="TyponineSans Reg" panose="02000000000000000000" pitchFamily="50" charset="0"/>
                <a:ea typeface="TyponineSans Reg" panose="02000000000000000000" pitchFamily="50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9754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2B56A2-EB75-4DBA-8BEB-247C83296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AB798D8-0CF4-4A77-92A7-A2795020B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3B4B012-ECB7-42D4-8782-94E354FDD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CEF8-01D1-4BED-BED4-3AC29A2FCAD7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BB1D8C1-5ECC-43A3-AB77-44B910285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DCFE682-9450-480A-AAD7-34D29B76F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F756-7505-49E2-8AA0-6D175DF065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493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CEEAD37-6B0D-4DF5-9DFB-B065B83080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E3CBB6F-A94E-47F8-8A59-312D4D906C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0D2A8A1-12A3-4190-9402-9E2DAC62B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CEF8-01D1-4BED-BED4-3AC29A2FCAD7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E6DADD2-7FD4-4EFF-AE6B-A09D57BD5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89B24B3-70E2-41CA-8C37-41AEC4357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F756-7505-49E2-8AA0-6D175DF065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437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BEA4B2A8-1146-4AE5-847D-DEF3C22E4D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2110"/>
            <a:ext cx="12220208" cy="68701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ACB283-4F1F-4293-B00A-82916A6E0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779" y="582702"/>
            <a:ext cx="9623002" cy="581422"/>
          </a:xfrm>
        </p:spPr>
        <p:txBody>
          <a:bodyPr>
            <a:noAutofit/>
          </a:bodyPr>
          <a:lstStyle>
            <a:lvl1pPr algn="l">
              <a:defRPr sz="3200">
                <a:latin typeface="VladaRHSerif Reg" panose="02000000000000000000" pitchFamily="50" charset="0"/>
                <a:ea typeface="VladaRHSerif Reg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A21B6-6EC0-420E-9C6A-8DD5CAA6E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0777" y="1479583"/>
            <a:ext cx="9623003" cy="4254946"/>
          </a:xfrm>
        </p:spPr>
        <p:txBody>
          <a:bodyPr/>
          <a:lstStyle>
            <a:lvl1pPr>
              <a:defRPr sz="2400">
                <a:latin typeface="TyponineSans Reg" panose="02000000000000000000" pitchFamily="50" charset="0"/>
                <a:ea typeface="TyponineSans Reg" panose="02000000000000000000" pitchFamily="50" charset="0"/>
              </a:defRPr>
            </a:lvl1pPr>
            <a:lvl2pPr>
              <a:defRPr sz="2000">
                <a:latin typeface="TyponineSans Reg" panose="02000000000000000000" pitchFamily="50" charset="0"/>
                <a:ea typeface="TyponineSans Reg" panose="02000000000000000000" pitchFamily="50" charset="0"/>
              </a:defRPr>
            </a:lvl2pPr>
            <a:lvl3pPr>
              <a:defRPr sz="1800">
                <a:solidFill>
                  <a:schemeClr val="accent3">
                    <a:lumMod val="75000"/>
                  </a:schemeClr>
                </a:solidFill>
                <a:latin typeface="TyponineSans Reg" panose="02000000000000000000" pitchFamily="50" charset="0"/>
                <a:ea typeface="TyponineSans Reg" panose="02000000000000000000" pitchFamily="50" charset="0"/>
              </a:defRPr>
            </a:lvl3pPr>
            <a:lvl4pPr>
              <a:defRPr sz="1600">
                <a:solidFill>
                  <a:schemeClr val="accent3">
                    <a:lumMod val="75000"/>
                  </a:schemeClr>
                </a:solidFill>
                <a:latin typeface="TyponineSans Reg" panose="02000000000000000000" pitchFamily="50" charset="0"/>
                <a:ea typeface="TyponineSans Reg" panose="02000000000000000000" pitchFamily="50" charset="0"/>
              </a:defRPr>
            </a:lvl4pPr>
            <a:lvl5pPr>
              <a:defRPr sz="1600">
                <a:solidFill>
                  <a:schemeClr val="accent3">
                    <a:lumMod val="75000"/>
                  </a:schemeClr>
                </a:solidFill>
                <a:latin typeface="TyponineSans Reg" panose="02000000000000000000" pitchFamily="50" charset="0"/>
                <a:ea typeface="TyponineSans Reg" panose="020000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0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="" xmlns:a16="http://schemas.microsoft.com/office/drawing/2014/main" id="{D76F3CBE-B48E-4D6C-A8A4-EA0AE2EAE2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2110"/>
            <a:ext cx="12220208" cy="68701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B893C5-7190-43A8-8ADA-B21BB64CB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779" y="1218078"/>
            <a:ext cx="9876673" cy="2852737"/>
          </a:xfrm>
        </p:spPr>
        <p:txBody>
          <a:bodyPr anchor="b">
            <a:normAutofit/>
          </a:bodyPr>
          <a:lstStyle>
            <a:lvl1pPr>
              <a:defRPr sz="3800">
                <a:latin typeface="VladaRHSerif Reg" panose="02000000000000000000" pitchFamily="50" charset="0"/>
                <a:ea typeface="VladaRHSerif Reg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7698E83-C35B-48F4-9B6E-43535D6C0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0779" y="4097803"/>
            <a:ext cx="987667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3">
                    <a:lumMod val="75000"/>
                  </a:schemeClr>
                </a:solidFill>
                <a:latin typeface="TyponineSans Reg" panose="02000000000000000000" pitchFamily="50" charset="0"/>
                <a:ea typeface="TyponineSans Reg" panose="02000000000000000000" pitchFamily="50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8449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="" xmlns:a16="http://schemas.microsoft.com/office/drawing/2014/main" id="{A37EE4F7-B156-4BB4-9D8C-F0CFE77FAE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2110"/>
            <a:ext cx="12220208" cy="687011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125115-E12C-48F7-A52A-EFFF6E05A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70777" y="1479582"/>
            <a:ext cx="4829627" cy="4254947"/>
          </a:xfrm>
        </p:spPr>
        <p:txBody>
          <a:bodyPr/>
          <a:lstStyle>
            <a:lvl1pPr>
              <a:defRPr sz="2400">
                <a:latin typeface="TyponineSans Reg" panose="02000000000000000000" pitchFamily="50" charset="0"/>
                <a:ea typeface="TyponineSans Reg" panose="02000000000000000000" pitchFamily="50" charset="0"/>
              </a:defRPr>
            </a:lvl1pPr>
            <a:lvl2pPr>
              <a:defRPr sz="2000">
                <a:latin typeface="TyponineSans Reg" panose="02000000000000000000" pitchFamily="50" charset="0"/>
                <a:ea typeface="TyponineSans Reg" panose="02000000000000000000" pitchFamily="50" charset="0"/>
              </a:defRPr>
            </a:lvl2pPr>
            <a:lvl3pPr>
              <a:defRPr sz="1800">
                <a:solidFill>
                  <a:schemeClr val="accent3">
                    <a:lumMod val="75000"/>
                  </a:schemeClr>
                </a:solidFill>
                <a:latin typeface="TyponineSans Reg" panose="02000000000000000000" pitchFamily="50" charset="0"/>
                <a:ea typeface="TyponineSans Reg" panose="02000000000000000000" pitchFamily="50" charset="0"/>
              </a:defRPr>
            </a:lvl3pPr>
            <a:lvl4pPr>
              <a:defRPr sz="1600">
                <a:solidFill>
                  <a:schemeClr val="accent3">
                    <a:lumMod val="75000"/>
                  </a:schemeClr>
                </a:solidFill>
                <a:latin typeface="TyponineSans Reg" panose="02000000000000000000" pitchFamily="50" charset="0"/>
                <a:ea typeface="TyponineSans Reg" panose="02000000000000000000" pitchFamily="50" charset="0"/>
              </a:defRPr>
            </a:lvl4pPr>
            <a:lvl5pPr>
              <a:defRPr sz="1600">
                <a:solidFill>
                  <a:schemeClr val="accent3">
                    <a:lumMod val="75000"/>
                  </a:schemeClr>
                </a:solidFill>
                <a:latin typeface="TyponineSans Reg" panose="02000000000000000000" pitchFamily="50" charset="0"/>
                <a:ea typeface="TyponineSans Reg" panose="020000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6C04CE8-4579-4E77-97B7-81DD60AB4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799" y="1479582"/>
            <a:ext cx="4953001" cy="4254947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yponineSans Reg" panose="02000000000000000000" pitchFamily="50" charset="0"/>
                <a:ea typeface="TyponineSans Reg" panose="02000000000000000000" pitchFamily="50" charset="0"/>
              </a:defRPr>
            </a:lvl1pPr>
            <a:lvl2pPr>
              <a:defRPr sz="2000">
                <a:solidFill>
                  <a:schemeClr val="tx1"/>
                </a:solidFill>
                <a:latin typeface="TyponineSans Reg" panose="02000000000000000000" pitchFamily="50" charset="0"/>
                <a:ea typeface="TyponineSans Reg" panose="02000000000000000000" pitchFamily="50" charset="0"/>
              </a:defRPr>
            </a:lvl2pPr>
            <a:lvl3pPr>
              <a:defRPr sz="1800">
                <a:solidFill>
                  <a:schemeClr val="accent3">
                    <a:lumMod val="75000"/>
                  </a:schemeClr>
                </a:solidFill>
                <a:latin typeface="TyponineSans Reg" panose="02000000000000000000" pitchFamily="50" charset="0"/>
                <a:ea typeface="TyponineSans Reg" panose="02000000000000000000" pitchFamily="50" charset="0"/>
              </a:defRPr>
            </a:lvl3pPr>
            <a:lvl4pPr>
              <a:defRPr sz="1600">
                <a:solidFill>
                  <a:schemeClr val="accent3">
                    <a:lumMod val="75000"/>
                  </a:schemeClr>
                </a:solidFill>
                <a:latin typeface="TyponineSans Reg" panose="02000000000000000000" pitchFamily="50" charset="0"/>
                <a:ea typeface="TyponineSans Reg" panose="02000000000000000000" pitchFamily="50" charset="0"/>
              </a:defRPr>
            </a:lvl4pPr>
            <a:lvl5pPr>
              <a:defRPr sz="1600">
                <a:solidFill>
                  <a:schemeClr val="accent3">
                    <a:lumMod val="75000"/>
                  </a:schemeClr>
                </a:solidFill>
                <a:latin typeface="TyponineSans Reg" panose="02000000000000000000" pitchFamily="50" charset="0"/>
                <a:ea typeface="TyponineSans Reg" panose="020000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="" xmlns:a16="http://schemas.microsoft.com/office/drawing/2014/main" id="{76C35598-123F-4F57-8C54-563951A04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778" y="613588"/>
            <a:ext cx="9883021" cy="519651"/>
          </a:xfrm>
        </p:spPr>
        <p:txBody>
          <a:bodyPr>
            <a:noAutofit/>
          </a:bodyPr>
          <a:lstStyle>
            <a:lvl1pPr>
              <a:defRPr sz="3200">
                <a:latin typeface="VladaRHSerif Reg" panose="02000000000000000000" pitchFamily="50" charset="0"/>
                <a:ea typeface="VladaRHSerif Reg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2421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6F7E7B-7011-4DEE-966C-04A6DAA83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713EF0E-0C1D-45C3-8492-8A0D2BCB5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B4C83E0-73D1-4904-A569-0C75E35A30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2CF60A8-45A5-437B-943B-5F0B4EACE3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BB4CAE2-FB9F-484A-A765-5F9F644271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00208B2-1D46-4893-B794-447A4A340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CEF8-01D1-4BED-BED4-3AC29A2FCAD7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63DCAC5-5122-42F4-B416-24201C7BA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9B96A47-5634-4BDE-9CCD-E2C5769A0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F756-7505-49E2-8AA0-6D175DF065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393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9A3C81-13EB-4319-B0BA-321D56957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B24B370-4B7A-42BD-A2C4-9B8E16CD2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CEF8-01D1-4BED-BED4-3AC29A2FCAD7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E7E5730-5F77-444A-872F-EA856F5AC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33FECCF-1013-4439-BCF4-94856D1CD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F756-7505-49E2-8AA0-6D175DF065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31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5E199EE-5B02-4CFE-BFB2-B382059E1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CEF8-01D1-4BED-BED4-3AC29A2FCAD7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BE4F8D8-525B-4F07-9C03-2D6F0D641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B396BFD-8831-4F14-A8A0-B9A3E59D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F756-7505-49E2-8AA0-6D175DF065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876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84A7CB5-94D6-4AC8-9A84-BFE125437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2F19FD3-84FF-4832-AA1E-9A1578626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E5B7F50-0C8A-4BAC-92EE-71FDEC62A7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B867134-8C7F-4292-8FFD-13D1215B5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CEF8-01D1-4BED-BED4-3AC29A2FCAD7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4CF422C-3606-4D69-8366-5D8B69E56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8848643-0E6E-4C04-9841-2B5183FEE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F756-7505-49E2-8AA0-6D175DF065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002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FBCB857-2D59-471E-8420-453FC0E8D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44D8BA7C-1337-4D73-B3FC-D7B6BA2BA0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1E66530-1896-4803-8AFD-4B2228D2B9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790C591-B90D-48D5-9EAD-2988E3E46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CEF8-01D1-4BED-BED4-3AC29A2FCAD7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66FF0E6-E378-4FC0-BA48-1A7EAC603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A40AE39-7029-472D-8003-6AB5EB635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F756-7505-49E2-8AA0-6D175DF065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673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D72CBC5-3C2F-431C-ABED-CB3C6D5D3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B0CA4C2-3C70-4E3B-A500-14D6FFCCBC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349CFDA-5E75-4ECE-B6F1-DDFEBF56F2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CCEF8-01D1-4BED-BED4-3AC29A2FCAD7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AFC287-BAF2-42F9-B0D6-366D103AF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15BB306-2345-4017-B988-E70B12F529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BF756-7505-49E2-8AA0-6D175DF065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176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udruge@mzos.hr" TargetMode="External"/><Relationship Id="rId2" Type="http://schemas.openxmlformats.org/officeDocument/2006/relationships/hyperlink" Target="http://www.mzo.h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735667" y="1433858"/>
            <a:ext cx="9270999" cy="46261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3">
                    <a:lumMod val="75000"/>
                  </a:schemeClr>
                </a:solidFill>
                <a:latin typeface="TyponineSans Reg" panose="02000000000000000000" pitchFamily="50" charset="0"/>
                <a:ea typeface="TyponineSans Reg" panose="02000000000000000000" pitchFamily="50" charset="0"/>
                <a:cs typeface="+mn-cs"/>
              </a:defRPr>
            </a:lvl1pPr>
            <a:lvl2pPr marL="45718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  <a:defRPr/>
            </a:pPr>
            <a:endParaRPr lang="en-US" altLang="sr-Latn-RS" sz="3200" b="1" dirty="0" smtClean="0">
              <a:solidFill>
                <a:srgbClr val="00206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algn="ctr">
              <a:buFontTx/>
              <a:buNone/>
              <a:defRPr/>
            </a:pPr>
            <a:r>
              <a:rPr lang="hr-HR" altLang="sr-Latn-RS" sz="3600" b="1" dirty="0">
                <a:solidFill>
                  <a:srgbClr val="C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1.</a:t>
            </a:r>
          </a:p>
          <a:p>
            <a:pPr algn="ctr">
              <a:lnSpc>
                <a:spcPct val="110000"/>
              </a:lnSpc>
              <a:spcAft>
                <a:spcPts val="600"/>
              </a:spcAft>
              <a:buFontTx/>
              <a:buNone/>
              <a:defRPr/>
            </a:pPr>
            <a:r>
              <a:rPr lang="hr-HR" altLang="sr-Latn-RS" sz="3600" b="1" dirty="0" smtClean="0">
                <a:solidFill>
                  <a:srgbClr val="C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Izvaninstitucionalni odgoj i obrazovanje djece i mladih</a:t>
            </a:r>
          </a:p>
          <a:p>
            <a:pPr algn="ctr">
              <a:buFontTx/>
              <a:buNone/>
              <a:defRPr/>
            </a:pPr>
            <a:endParaRPr lang="hr-HR" altLang="sr-Latn-RS" b="1" dirty="0" smtClean="0">
              <a:solidFill>
                <a:srgbClr val="C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algn="ctr">
              <a:buFontTx/>
              <a:buNone/>
              <a:defRPr/>
            </a:pPr>
            <a:endParaRPr lang="hr-HR" altLang="sr-Latn-RS" b="1" dirty="0" smtClean="0">
              <a:solidFill>
                <a:srgbClr val="C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algn="ctr">
              <a:buFontTx/>
              <a:buNone/>
              <a:defRPr/>
            </a:pPr>
            <a:r>
              <a:rPr lang="hr-HR" altLang="sr-Latn-RS" sz="1800" b="1" dirty="0" smtClean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Alen Hutinović</a:t>
            </a:r>
          </a:p>
          <a:p>
            <a:pPr algn="ctr">
              <a:buFontTx/>
              <a:buNone/>
              <a:defRPr/>
            </a:pPr>
            <a:r>
              <a:rPr lang="en-US" sz="1600" b="1" dirty="0" err="1" smtClean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Uprava</a:t>
            </a:r>
            <a:r>
              <a:rPr lang="en-US" sz="1600" b="1" dirty="0" smtClean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 za </a:t>
            </a:r>
            <a:r>
              <a:rPr lang="en-US" sz="1600" b="1" dirty="0" err="1" smtClean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potporu</a:t>
            </a:r>
            <a:r>
              <a:rPr lang="en-US" sz="1600" b="1" dirty="0" smtClean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 i </a:t>
            </a:r>
            <a:r>
              <a:rPr lang="en-US" sz="1600" b="1" dirty="0" err="1" smtClean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unaprjeđenje</a:t>
            </a:r>
            <a:r>
              <a:rPr lang="en-US" sz="1600" b="1" dirty="0" smtClean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sustava</a:t>
            </a:r>
            <a:r>
              <a:rPr lang="en-US" sz="1600" b="1" dirty="0" smtClean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 odgoja i </a:t>
            </a:r>
            <a:r>
              <a:rPr lang="en-US" sz="1600" b="1" dirty="0" err="1" smtClean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obrazovanja</a:t>
            </a:r>
            <a:endParaRPr lang="hr-HR" sz="1600" b="1" dirty="0" smtClean="0">
              <a:solidFill>
                <a:schemeClr val="tx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algn="ctr">
              <a:buFontTx/>
              <a:buNone/>
              <a:defRPr/>
            </a:pPr>
            <a:r>
              <a:rPr lang="hr-HR" altLang="sr-Latn-RS" sz="1600" b="1" dirty="0" smtClean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Sektor</a:t>
            </a:r>
            <a:r>
              <a:rPr lang="en-GB" altLang="sr-Latn-RS" sz="1600" b="1" dirty="0" smtClean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 za </a:t>
            </a:r>
            <a:r>
              <a:rPr lang="en-GB" altLang="sr-Latn-RS" sz="1600" b="1" dirty="0" err="1" smtClean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posebne</a:t>
            </a:r>
            <a:r>
              <a:rPr lang="en-GB" altLang="sr-Latn-RS" sz="1600" b="1" dirty="0" smtClean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en-GB" altLang="sr-Latn-RS" sz="1600" b="1" dirty="0" err="1" smtClean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programe</a:t>
            </a:r>
            <a:r>
              <a:rPr lang="en-GB" altLang="sr-Latn-RS" sz="1600" b="1" dirty="0" smtClean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 i </a:t>
            </a:r>
            <a:r>
              <a:rPr lang="en-GB" altLang="sr-Latn-RS" sz="1600" b="1" dirty="0" err="1" smtClean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strategije</a:t>
            </a:r>
            <a:endParaRPr lang="hr-HR" altLang="sr-Latn-RS" sz="1600" b="1" dirty="0" smtClean="0">
              <a:solidFill>
                <a:schemeClr val="tx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endParaRPr lang="hr-HR" sz="2000" dirty="0"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111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 txBox="1">
            <a:spLocks noChangeArrowheads="1"/>
          </p:cNvSpPr>
          <p:nvPr/>
        </p:nvSpPr>
        <p:spPr bwMode="auto">
          <a:xfrm>
            <a:off x="1600201" y="-110094"/>
            <a:ext cx="9037638" cy="573196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hr-HR" altLang="sr-Latn-RS" sz="2800" b="1" kern="0" dirty="0" smtClean="0">
                <a:solidFill>
                  <a:srgbClr val="C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Plan provedbe Natječaja za šk. god. 2020./2021.</a:t>
            </a:r>
          </a:p>
          <a:p>
            <a:pPr algn="ctr" eaLnBrk="1" hangingPunct="1">
              <a:buFontTx/>
              <a:buNone/>
              <a:defRPr/>
            </a:pPr>
            <a:endParaRPr lang="hr-HR" altLang="sr-Latn-RS" sz="2800" b="1" kern="0" dirty="0" smtClean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800" b="1" kern="0" dirty="0" smtClean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objava </a:t>
            </a:r>
            <a:r>
              <a:rPr lang="en-GB" altLang="sr-Latn-RS" sz="1800" b="1" kern="0" dirty="0" smtClean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N</a:t>
            </a:r>
            <a:r>
              <a:rPr lang="hr-HR" altLang="sr-Latn-RS" sz="1800" b="1" kern="0" dirty="0" smtClean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atječaja – </a:t>
            </a:r>
            <a:r>
              <a:rPr lang="hr-HR" altLang="sr-Latn-RS" sz="1800" b="1" kern="0" dirty="0" smtClean="0">
                <a:solidFill>
                  <a:srgbClr val="C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lipanj 2020. 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800" b="1" kern="0" dirty="0" smtClean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planirani rok za završetak </a:t>
            </a:r>
            <a:r>
              <a:rPr lang="en-GB" altLang="sr-Latn-RS" sz="1800" b="1" kern="0" dirty="0" smtClean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N</a:t>
            </a:r>
            <a:r>
              <a:rPr lang="hr-HR" altLang="sr-Latn-RS" sz="1800" b="1" kern="0" dirty="0" smtClean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atječaja –</a:t>
            </a:r>
            <a:r>
              <a:rPr lang="hr-HR" altLang="sr-Latn-RS" sz="1800" b="1" kern="0" dirty="0" smtClean="0">
                <a:solidFill>
                  <a:srgbClr val="C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 srpanj 2020.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800" b="1" kern="0" dirty="0" smtClean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objava odluke ministra o dodjeli bespovratnih sredstava – </a:t>
            </a:r>
            <a:r>
              <a:rPr lang="hr-HR" altLang="sr-Latn-RS" sz="1800" b="1" kern="0" dirty="0" smtClean="0">
                <a:solidFill>
                  <a:srgbClr val="C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kolovoz 2020.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800" b="1" kern="0" dirty="0" smtClean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potpisivanje ugovora između korisnika i MZO-a - </a:t>
            </a:r>
            <a:r>
              <a:rPr lang="hr-HR" altLang="sr-Latn-RS" sz="1800" b="1" kern="0" dirty="0" smtClean="0">
                <a:solidFill>
                  <a:srgbClr val="C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kolovoz 2020.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800" b="1" kern="0" dirty="0" smtClean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provedba projekata – </a:t>
            </a:r>
            <a:r>
              <a:rPr lang="hr-HR" altLang="sr-Latn-RS" sz="1800" b="1" kern="0" dirty="0" smtClean="0">
                <a:solidFill>
                  <a:srgbClr val="C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rujan 2020. do </a:t>
            </a:r>
            <a:r>
              <a:rPr lang="en-GB" altLang="sr-Latn-RS" sz="1800" b="1" kern="0" dirty="0" smtClean="0">
                <a:solidFill>
                  <a:srgbClr val="C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(</a:t>
            </a:r>
            <a:r>
              <a:rPr lang="en-GB" altLang="sr-Latn-RS" sz="1800" b="1" kern="0" dirty="0" err="1" smtClean="0">
                <a:solidFill>
                  <a:srgbClr val="C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najkasnije</a:t>
            </a:r>
            <a:r>
              <a:rPr lang="en-GB" altLang="sr-Latn-RS" sz="1800" b="1" kern="0" dirty="0" smtClean="0">
                <a:solidFill>
                  <a:srgbClr val="C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) </a:t>
            </a:r>
            <a:r>
              <a:rPr lang="hr-HR" altLang="sr-Latn-RS" sz="1800" b="1" kern="0" dirty="0" smtClean="0">
                <a:solidFill>
                  <a:srgbClr val="C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31. kolovoza 2021.</a:t>
            </a:r>
            <a:endParaRPr lang="hr-HR" altLang="sr-Latn-RS" sz="1800" b="1" kern="0" dirty="0" smtClean="0">
              <a:solidFill>
                <a:srgbClr val="00206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800" b="1" kern="0" dirty="0" smtClean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ukupan planirani iznos za dodjelu bespovratnih sredstava – </a:t>
            </a:r>
            <a:r>
              <a:rPr lang="hr-HR" altLang="sr-Latn-RS" sz="1800" b="1" kern="0" dirty="0" smtClean="0">
                <a:solidFill>
                  <a:srgbClr val="C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približno </a:t>
            </a:r>
            <a:r>
              <a:rPr lang="hr-HR" altLang="sr-Latn-RS" sz="1800" b="1" kern="0" dirty="0" smtClean="0">
                <a:solidFill>
                  <a:srgbClr val="C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14</a:t>
            </a:r>
            <a:r>
              <a:rPr lang="hr-HR" altLang="sr-Latn-RS" sz="1800" b="1" kern="0" dirty="0" smtClean="0">
                <a:solidFill>
                  <a:srgbClr val="C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.000.000,00 </a:t>
            </a:r>
            <a:r>
              <a:rPr lang="hr-HR" altLang="sr-Latn-RS" sz="1800" b="1" kern="0" dirty="0" smtClean="0">
                <a:solidFill>
                  <a:srgbClr val="C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kn</a:t>
            </a:r>
          </a:p>
          <a:p>
            <a:pPr marL="914400" lvl="2" indent="0" eaLnBrk="1" hangingPunct="1">
              <a:buFontTx/>
              <a:buNone/>
              <a:defRPr/>
            </a:pPr>
            <a:endParaRPr lang="hr-HR" altLang="sr-Latn-RS" sz="1800" b="1" kern="0" dirty="0" smtClean="0">
              <a:solidFill>
                <a:srgbClr val="00206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800" b="1" kern="0" dirty="0" smtClean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sve obavijesti bit će dostupne na mrežnim stranicama </a:t>
            </a:r>
            <a:r>
              <a:rPr lang="hr-HR" altLang="sr-Latn-RS" sz="1800" b="1" kern="0" dirty="0" smtClean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  <a:hlinkClick r:id="rId2"/>
              </a:rPr>
              <a:t>www.mzo.hr</a:t>
            </a:r>
            <a:endParaRPr lang="hr-HR" altLang="sr-Latn-RS" sz="1800" b="1" kern="0" dirty="0" smtClean="0">
              <a:solidFill>
                <a:srgbClr val="00206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800" b="1" kern="0" dirty="0" smtClean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svi upiti i prijedlozi šalju se e-poštom: </a:t>
            </a:r>
            <a:r>
              <a:rPr lang="hr-HR" altLang="sr-Latn-RS" sz="1800" b="1" kern="0" dirty="0" smtClean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  <a:hlinkClick r:id="rId3"/>
              </a:rPr>
              <a:t>udruge@mzo.hr</a:t>
            </a:r>
            <a:endParaRPr lang="hr-HR" altLang="sr-Latn-RS" sz="1800" b="1" kern="0" dirty="0" smtClean="0">
              <a:solidFill>
                <a:srgbClr val="00206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457200" lvl="1" indent="0" eaLnBrk="1" hangingPunct="1">
              <a:buFontTx/>
              <a:buNone/>
              <a:defRPr/>
            </a:pPr>
            <a:r>
              <a:rPr lang="hr-HR" altLang="sr-Latn-RS" sz="2400" b="1" kern="0" dirty="0" smtClean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endParaRPr lang="hr-HR" altLang="sr-Latn-RS" sz="2400" b="1" kern="0" dirty="0" smtClean="0">
              <a:solidFill>
                <a:srgbClr val="00206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hr-HR" altLang="sr-Latn-RS" b="1" kern="0" dirty="0" smtClean="0">
              <a:solidFill>
                <a:srgbClr val="00206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091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 txBox="1">
            <a:spLocks noChangeArrowheads="1"/>
          </p:cNvSpPr>
          <p:nvPr/>
        </p:nvSpPr>
        <p:spPr bwMode="auto">
          <a:xfrm>
            <a:off x="186267" y="80963"/>
            <a:ext cx="11887200" cy="5677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r>
              <a:rPr lang="hr-HR" altLang="sr-Latn-RS" sz="2000" b="1" u="sng" dirty="0" smtClean="0">
                <a:latin typeface="Georgia" panose="02040502050405020303" pitchFamily="18" charset="0"/>
                <a:cs typeface="Arial" panose="020B0604020202020204" pitchFamily="34" charset="0"/>
              </a:rPr>
              <a:t>PRIORITETNA PODRUČJA NATJEČAJA U ŠK. GOD. 2020./2021.</a:t>
            </a:r>
          </a:p>
          <a:p>
            <a:pPr algn="just" eaLnBrk="1" hangingPunct="1">
              <a:spcBef>
                <a:spcPct val="20000"/>
              </a:spcBef>
              <a:defRPr/>
            </a:pPr>
            <a:endParaRPr lang="hr-HR" altLang="sr-Latn-RS" b="1" dirty="0" smtClean="0">
              <a:solidFill>
                <a:srgbClr val="C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defRPr/>
            </a:pPr>
            <a:endParaRPr lang="hr-HR" altLang="sr-Latn-RS" b="1" dirty="0" smtClean="0">
              <a:solidFill>
                <a:srgbClr val="C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r>
              <a:rPr lang="hr-HR" sz="2000" b="1" dirty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P1: Promicanje socijalne uključenosti te očuvanja nacionalnoga i lokalnog identiteta</a:t>
            </a:r>
            <a:r>
              <a:rPr lang="hr-HR" sz="2000" b="1" dirty="0" smtClean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:</a:t>
            </a:r>
          </a:p>
          <a:p>
            <a:endParaRPr lang="en-US" sz="1600" b="1" u="sng" dirty="0">
              <a:solidFill>
                <a:srgbClr val="FF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hr-HR" sz="16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a)  Odgoj </a:t>
            </a:r>
            <a:r>
              <a:rPr lang="hr-HR" sz="1600" b="1" dirty="0">
                <a:latin typeface="Georgia" panose="02040502050405020303" pitchFamily="18" charset="0"/>
                <a:cs typeface="Arial" panose="020B0604020202020204" pitchFamily="34" charset="0"/>
              </a:rPr>
              <a:t>i obrazovanje za osobni i socijalni razvoj, solidarnost, socijalnu uključenost i opće ljudske vrijednosti;</a:t>
            </a:r>
            <a:endParaRPr lang="en-US" sz="1600" b="1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hr-HR" sz="16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b)  Odgoj </a:t>
            </a:r>
            <a:r>
              <a:rPr lang="hr-HR" sz="1600" b="1" dirty="0">
                <a:latin typeface="Georgia" panose="02040502050405020303" pitchFamily="18" charset="0"/>
                <a:cs typeface="Arial" panose="020B0604020202020204" pitchFamily="34" charset="0"/>
              </a:rPr>
              <a:t>i obrazovanje za mir i nenasilno rješavanje sukoba;</a:t>
            </a:r>
            <a:endParaRPr lang="en-US" sz="1600" b="1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hr-HR" sz="16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c)  Odgoj </a:t>
            </a:r>
            <a:r>
              <a:rPr lang="hr-HR" sz="1600" b="1" dirty="0">
                <a:latin typeface="Georgia" panose="02040502050405020303" pitchFamily="18" charset="0"/>
                <a:cs typeface="Arial" panose="020B0604020202020204" pitchFamily="34" charset="0"/>
              </a:rPr>
              <a:t>i obrazovanje za ljudska prava, odgovornost i aktivno građanstvo; </a:t>
            </a:r>
            <a:endParaRPr lang="en-US" sz="1600" b="1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hr-HR" sz="16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d)  Odgoj </a:t>
            </a:r>
            <a:r>
              <a:rPr lang="hr-HR" sz="1600" b="1" dirty="0">
                <a:latin typeface="Georgia" panose="02040502050405020303" pitchFamily="18" charset="0"/>
                <a:cs typeface="Arial" panose="020B0604020202020204" pitchFamily="34" charset="0"/>
              </a:rPr>
              <a:t>i obrazovanje o štetnosti korupcije i koruptivnim rizicima;</a:t>
            </a:r>
            <a:endParaRPr lang="en-US" sz="1600" b="1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r-HR" sz="16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e)  Odgoj </a:t>
            </a:r>
            <a:r>
              <a:rPr lang="hr-HR" sz="1600" b="1" dirty="0">
                <a:latin typeface="Georgia" panose="02040502050405020303" pitchFamily="18" charset="0"/>
                <a:cs typeface="Arial" panose="020B0604020202020204" pitchFamily="34" charset="0"/>
              </a:rPr>
              <a:t>i obrazovanje za očuvanje povijesnoga, kulturnoga i hrvatskoga nacionalnog identiteta; </a:t>
            </a:r>
            <a:endParaRPr lang="en-US" sz="1600" b="1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r-HR" sz="16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f)   </a:t>
            </a:r>
            <a:r>
              <a:rPr lang="hr-HR" sz="1600" b="1" dirty="0">
                <a:latin typeface="Georgia" panose="02040502050405020303" pitchFamily="18" charset="0"/>
                <a:cs typeface="Arial" panose="020B0604020202020204" pitchFamily="34" charset="0"/>
              </a:rPr>
              <a:t>Odgoj i obrazovanje o pravima i očuvanju identiteta nacionalnih manjina, interkulturalizmu i  multikulturalizmu; </a:t>
            </a:r>
            <a:endParaRPr lang="en-US" sz="1600" b="1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AutoNum type="alphaLcParenR" startAt="7"/>
            </a:pPr>
            <a:r>
              <a:rPr lang="hr-HR" sz="16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Poticanje </a:t>
            </a:r>
            <a:r>
              <a:rPr lang="hr-HR" sz="1600" b="1" dirty="0">
                <a:latin typeface="Georgia" panose="02040502050405020303" pitchFamily="18" charset="0"/>
                <a:cs typeface="Arial" panose="020B0604020202020204" pitchFamily="34" charset="0"/>
              </a:rPr>
              <a:t>očuvanja kulturne i prirodne baštine te tradicionalnih obrta</a:t>
            </a:r>
            <a:r>
              <a:rPr lang="hr-HR" sz="16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600"/>
              </a:spcAft>
              <a:buAutoNum type="alphaLcParenR" startAt="7"/>
            </a:pPr>
            <a:endParaRPr lang="hr-HR" sz="1600" b="1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>
              <a:defRPr/>
            </a:pPr>
            <a:endParaRPr lang="hr-HR" sz="1600" b="1" u="sng" dirty="0">
              <a:solidFill>
                <a:srgbClr val="FF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lvl="0"/>
            <a:endParaRPr lang="hr-HR" sz="1200" b="1" u="sng" dirty="0">
              <a:solidFill>
                <a:srgbClr val="FF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lvl="0"/>
            <a:endParaRPr lang="en-US" sz="1100" b="1" dirty="0">
              <a:solidFill>
                <a:srgbClr val="00206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ct val="20000"/>
              </a:spcBef>
              <a:defRPr/>
            </a:pPr>
            <a:endParaRPr lang="hr-HR" altLang="sr-Latn-RS" sz="1400" b="1" dirty="0" smtClean="0">
              <a:solidFill>
                <a:srgbClr val="00206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ct val="20000"/>
              </a:spcBef>
              <a:defRPr/>
            </a:pPr>
            <a:endParaRPr lang="hr-HR" altLang="sr-Latn-RS" sz="1400" b="1" dirty="0" smtClean="0">
              <a:solidFill>
                <a:srgbClr val="00206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hr-HR" altLang="sr-Latn-RS" sz="1400" dirty="0" smtClean="0">
                <a:latin typeface="Georgia" panose="02040502050405020303" pitchFamily="18" charset="0"/>
                <a:cs typeface="Arial" panose="020B0604020202020204" pitchFamily="34" charset="0"/>
              </a:rPr>
              <a:t> </a:t>
            </a:r>
          </a:p>
          <a:p>
            <a:pPr lvl="1" eaLnBrk="1" hangingPunct="1">
              <a:spcBef>
                <a:spcPct val="20000"/>
              </a:spcBef>
              <a:defRPr/>
            </a:pPr>
            <a:endParaRPr lang="hr-HR" altLang="sr-Latn-RS" sz="1400" b="1" dirty="0" smtClean="0">
              <a:solidFill>
                <a:srgbClr val="00206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803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8067" y="0"/>
            <a:ext cx="10905066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b="1" dirty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P2: Unapređenje kvalitete života djece i mladih:</a:t>
            </a:r>
          </a:p>
          <a:p>
            <a:endParaRPr lang="en-US" sz="2000" b="1" u="sng" dirty="0">
              <a:solidFill>
                <a:srgbClr val="FF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hr-HR" sz="1600" b="1" dirty="0">
                <a:latin typeface="Georgia" panose="02040502050405020303" pitchFamily="18" charset="0"/>
                <a:cs typeface="Arial" panose="020B0604020202020204" pitchFamily="34" charset="0"/>
              </a:rPr>
              <a:t>a)  Odgoj i obrazovanje o zdravim načinima života, očuvanju prirode i održivom razvoju;</a:t>
            </a:r>
            <a:endParaRPr lang="en-US" sz="1600" b="1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hr-HR" sz="1600" b="1" dirty="0">
                <a:latin typeface="Georgia" panose="02040502050405020303" pitchFamily="18" charset="0"/>
                <a:cs typeface="Arial" panose="020B0604020202020204" pitchFamily="34" charset="0"/>
              </a:rPr>
              <a:t>b)  Odgoj i obrazovanje za volonterstvo;</a:t>
            </a:r>
            <a:endParaRPr lang="en-US" sz="1600" b="1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hr-HR" sz="1600" b="1" dirty="0">
                <a:latin typeface="Georgia" panose="02040502050405020303" pitchFamily="18" charset="0"/>
                <a:cs typeface="Arial" panose="020B0604020202020204" pitchFamily="34" charset="0"/>
              </a:rPr>
              <a:t>c)  Razvoj poduzetničkih aktivnosti djece i mladih;</a:t>
            </a:r>
            <a:endParaRPr lang="en-US" sz="1600" b="1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hr-HR" sz="1600" b="1" dirty="0">
                <a:latin typeface="Georgia" panose="02040502050405020303" pitchFamily="18" charset="0"/>
                <a:cs typeface="Arial" panose="020B0604020202020204" pitchFamily="34" charset="0"/>
              </a:rPr>
              <a:t>d)  Poticanje kreativnosti i stvaralaštva djece i mladih.</a:t>
            </a:r>
          </a:p>
          <a:p>
            <a:endParaRPr lang="hr-HR" sz="2000" b="1" dirty="0">
              <a:solidFill>
                <a:srgbClr val="FF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endParaRPr lang="hr-HR" sz="2000" b="1" dirty="0" smtClean="0">
              <a:solidFill>
                <a:srgbClr val="FF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endParaRPr lang="hr-HR" sz="2000" b="1" dirty="0">
              <a:solidFill>
                <a:srgbClr val="FF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r>
              <a:rPr lang="hr-HR" sz="2000" b="1" dirty="0" smtClean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P3</a:t>
            </a:r>
            <a:r>
              <a:rPr lang="hr-HR" sz="2000" b="1" dirty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: Poticanje razvoja kompetencija u prirodoslovno-matematičkom području</a:t>
            </a:r>
            <a:r>
              <a:rPr lang="hr-HR" sz="2000" b="1" dirty="0" smtClean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:</a:t>
            </a:r>
          </a:p>
          <a:p>
            <a:endParaRPr lang="en-US" b="1" u="sng" dirty="0">
              <a:solidFill>
                <a:srgbClr val="FF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hr-HR" sz="1600" b="1" dirty="0">
                <a:latin typeface="Georgia" panose="02040502050405020303" pitchFamily="18" charset="0"/>
                <a:cs typeface="Arial" panose="020B0604020202020204" pitchFamily="34" charset="0"/>
              </a:rPr>
              <a:t>a)  Odgoj i obrazovanje za STEM;</a:t>
            </a:r>
            <a:endParaRPr lang="en-US" sz="1600" b="1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hr-HR" sz="1600" b="1" dirty="0">
                <a:latin typeface="Georgia" panose="02040502050405020303" pitchFamily="18" charset="0"/>
                <a:cs typeface="Arial" panose="020B0604020202020204" pitchFamily="34" charset="0"/>
              </a:rPr>
              <a:t>b)  Odgoj i obrazovanje za financijsku, digitalnu i medijsku pismenost;</a:t>
            </a:r>
            <a:endParaRPr lang="en-US" sz="1600" b="1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355600" indent="-355600">
              <a:lnSpc>
                <a:spcPct val="150000"/>
              </a:lnSpc>
            </a:pPr>
            <a:r>
              <a:rPr lang="hr-HR" sz="1600" b="1" dirty="0">
                <a:latin typeface="Georgia" panose="02040502050405020303" pitchFamily="18" charset="0"/>
                <a:cs typeface="Arial" panose="020B0604020202020204" pitchFamily="34" charset="0"/>
              </a:rPr>
              <a:t>c)  Razvijanje vještina i kompetencija u području tehnike te informacijskih i komunikacijskih </a:t>
            </a:r>
            <a:r>
              <a:rPr lang="hr-HR" sz="16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  tehnologija</a:t>
            </a:r>
            <a:r>
              <a:rPr lang="hr-HR" sz="1600" b="1" dirty="0">
                <a:latin typeface="Georgia" panose="02040502050405020303" pitchFamily="18" charset="0"/>
                <a:cs typeface="Arial" panose="020B0604020202020204" pitchFamily="34" charset="0"/>
              </a:rPr>
              <a:t>;  </a:t>
            </a:r>
            <a:endParaRPr lang="en-US" sz="1600" b="1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hr-HR" sz="1600" b="1" dirty="0">
                <a:latin typeface="Georgia" panose="02040502050405020303" pitchFamily="18" charset="0"/>
                <a:cs typeface="Arial" panose="020B0604020202020204" pitchFamily="34" charset="0"/>
              </a:rPr>
              <a:t>d)  Utjecaj tehnike, tehnologije i informatičkih rješenja za zdravlje pojedinca.</a:t>
            </a:r>
            <a:endParaRPr lang="en-US" sz="1600" b="1" dirty="0"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539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0" y="-66412"/>
            <a:ext cx="12048067" cy="58142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hr-HR" altLang="sr-Latn-RS" sz="20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Najvažniji uvjeti natječaja u šk. god. 2020/2021.</a:t>
            </a:r>
          </a:p>
          <a:p>
            <a:pPr algn="ctr" eaLnBrk="1" hangingPunct="1">
              <a:buFontTx/>
              <a:buNone/>
              <a:defRPr/>
            </a:pPr>
            <a:endParaRPr lang="hr-HR" altLang="sr-Latn-RS" sz="2400" b="1" kern="0" dirty="0" smtClean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6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prednost </a:t>
            </a:r>
            <a:r>
              <a:rPr lang="hr-HR" altLang="sr-Latn-RS" sz="16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u </a:t>
            </a:r>
            <a:r>
              <a:rPr lang="hr-HR" altLang="sr-Latn-RS" sz="16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financiranju </a:t>
            </a:r>
            <a:r>
              <a:rPr lang="hr-HR" altLang="sr-Latn-RS" sz="16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imat će projekti čiji su krajnji korisnici djeca i mladi s posebnim odgojno-obrazovnim potrebama (</a:t>
            </a:r>
            <a:r>
              <a:rPr lang="hr-HR" altLang="sr-Latn-RS" sz="1600" b="1" kern="0" dirty="0">
                <a:solidFill>
                  <a:srgbClr val="C00000"/>
                </a:solidFill>
                <a:latin typeface="Georgia" panose="02040502050405020303" pitchFamily="18" charset="0"/>
              </a:rPr>
              <a:t>daroviti učenici i učenici s </a:t>
            </a:r>
            <a:r>
              <a:rPr lang="hr-HR" altLang="sr-Latn-RS" sz="16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teškoćama</a:t>
            </a:r>
            <a:r>
              <a:rPr lang="hr-HR" altLang="sr-Latn-RS" sz="16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)</a:t>
            </a:r>
          </a:p>
          <a:p>
            <a:pPr marL="457200" lvl="1" indent="0" eaLnBrk="1" hangingPunct="1">
              <a:buFontTx/>
              <a:buNone/>
              <a:defRPr/>
            </a:pPr>
            <a:endParaRPr lang="hr-HR" altLang="sr-Latn-RS" sz="1600" b="1" kern="0" dirty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16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projekt </a:t>
            </a:r>
            <a:r>
              <a:rPr lang="hr-HR" altLang="sr-Latn-RS" sz="16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se provodi </a:t>
            </a:r>
            <a:r>
              <a:rPr lang="hr-HR" altLang="sr-Latn-RS" sz="1600" b="1" kern="0" dirty="0">
                <a:solidFill>
                  <a:srgbClr val="C00000"/>
                </a:solidFill>
                <a:latin typeface="Georgia" panose="02040502050405020303" pitchFamily="18" charset="0"/>
              </a:rPr>
              <a:t>isključivo</a:t>
            </a:r>
            <a:r>
              <a:rPr lang="hr-HR" altLang="sr-Latn-RS" sz="16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 na području Republike </a:t>
            </a:r>
            <a:r>
              <a:rPr lang="hr-HR" altLang="sr-Latn-RS" sz="16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Hrvatske</a:t>
            </a:r>
          </a:p>
          <a:p>
            <a:pPr marL="457200" lvl="1" indent="0" eaLnBrk="1" hangingPunct="1">
              <a:buFontTx/>
              <a:buNone/>
              <a:defRPr/>
            </a:pPr>
            <a:endParaRPr lang="hr-HR" altLang="sr-Latn-RS" sz="1600" b="1" kern="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6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prijava </a:t>
            </a:r>
            <a:r>
              <a:rPr lang="hr-HR" altLang="sr-Latn-RS" sz="16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projekta u partnerstvu </a:t>
            </a:r>
            <a:r>
              <a:rPr lang="hr-HR" altLang="sr-Latn-RS" sz="1600" b="1" u="sng" kern="0" dirty="0">
                <a:solidFill>
                  <a:srgbClr val="C00000"/>
                </a:solidFill>
                <a:latin typeface="Georgia" panose="02040502050405020303" pitchFamily="18" charset="0"/>
              </a:rPr>
              <a:t>obavezna je s minimalno jednom odgojno-obrazovnom ustanovom</a:t>
            </a:r>
            <a:r>
              <a:rPr lang="hr-HR" altLang="sr-Latn-RS" sz="16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 u županiji u kojoj se projekt </a:t>
            </a:r>
            <a:r>
              <a:rPr lang="hr-HR" altLang="sr-Latn-RS" sz="16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provodi</a:t>
            </a:r>
          </a:p>
          <a:p>
            <a:pPr marL="457200" lvl="1" indent="0" eaLnBrk="1" hangingPunct="1">
              <a:buFontTx/>
              <a:buNone/>
              <a:defRPr/>
            </a:pPr>
            <a:endParaRPr lang="hr-HR" altLang="sr-Latn-RS" sz="1600" b="1" kern="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6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jedna </a:t>
            </a:r>
            <a:r>
              <a:rPr lang="hr-HR" altLang="sr-Latn-RS" sz="16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udruga može prijaviti samo </a:t>
            </a:r>
            <a:r>
              <a:rPr lang="hr-HR" altLang="sr-Latn-RS" sz="1600" b="1" kern="0" dirty="0">
                <a:solidFill>
                  <a:srgbClr val="C00000"/>
                </a:solidFill>
                <a:latin typeface="Georgia" panose="02040502050405020303" pitchFamily="18" charset="0"/>
              </a:rPr>
              <a:t>jedan </a:t>
            </a:r>
            <a:r>
              <a:rPr lang="hr-HR" altLang="sr-Latn-RS" sz="16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projekt</a:t>
            </a:r>
            <a:r>
              <a:rPr lang="hr-HR" altLang="sr-Latn-RS" sz="16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, </a:t>
            </a:r>
            <a:r>
              <a:rPr lang="hr-HR" altLang="sr-Latn-RS" sz="16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a ista udruga može biti partner na više </a:t>
            </a:r>
            <a:r>
              <a:rPr lang="hr-HR" altLang="sr-Latn-RS" sz="16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projekata</a:t>
            </a:r>
          </a:p>
          <a:p>
            <a:pPr marL="457200" lvl="1" indent="0" eaLnBrk="1" hangingPunct="1">
              <a:buFontTx/>
              <a:buNone/>
              <a:defRPr/>
            </a:pPr>
            <a:endParaRPr lang="hr-HR" altLang="sr-Latn-RS" sz="1600" b="1" kern="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6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projekt </a:t>
            </a:r>
            <a:r>
              <a:rPr lang="hr-HR" altLang="sr-Latn-RS" sz="16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treba napisati koristeći se </a:t>
            </a:r>
            <a:r>
              <a:rPr lang="hr-HR" altLang="sr-Latn-RS" sz="16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smjernicama</a:t>
            </a:r>
            <a:r>
              <a:rPr lang="hr-HR" altLang="sr-Latn-RS" sz="16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hr-HR" altLang="sr-Latn-RS" sz="16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za pisanje projekata </a:t>
            </a:r>
            <a:r>
              <a:rPr lang="hr-HR" altLang="sr-Latn-RS" sz="16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koji se provode u odgojno-obrazovnim ustanovama (</a:t>
            </a:r>
            <a:r>
              <a:rPr lang="en-GB" altLang="sr-Latn-RS" sz="16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bit </a:t>
            </a:r>
            <a:r>
              <a:rPr lang="en-GB" altLang="sr-Latn-RS" sz="1600" b="1" kern="0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će</a:t>
            </a:r>
            <a:r>
              <a:rPr lang="en-GB" altLang="sr-Latn-RS" sz="16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hr-HR" altLang="sr-Latn-RS" sz="16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objavljen</a:t>
            </a:r>
            <a:r>
              <a:rPr lang="en-GB" altLang="sr-Latn-RS" sz="16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e</a:t>
            </a:r>
            <a:r>
              <a:rPr lang="hr-HR" altLang="sr-Latn-RS" sz="16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uz </a:t>
            </a:r>
            <a:r>
              <a:rPr lang="en-GB" altLang="sr-Latn-RS" sz="16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N</a:t>
            </a:r>
            <a:r>
              <a:rPr lang="hr-HR" altLang="sr-Latn-RS" sz="1600" b="1" kern="0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atječaj</a:t>
            </a:r>
            <a:r>
              <a:rPr lang="hr-HR" altLang="sr-Latn-RS" sz="16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) 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endParaRPr lang="hr-HR" altLang="sr-Latn-RS" sz="1600" b="1" kern="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sz="16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Projekt može prijaviti udruga upisana u Registar udruga Republike Hrvatske </a:t>
            </a:r>
            <a:r>
              <a:rPr lang="hr-HR" sz="16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najmanje </a:t>
            </a:r>
            <a:r>
              <a:rPr lang="hr-HR" sz="16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jednu (1) godinu</a:t>
            </a:r>
            <a:r>
              <a:rPr lang="hr-HR" altLang="sr-Latn-RS" sz="16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endParaRPr lang="hr-HR" altLang="sr-Latn-RS" sz="1800" b="1" kern="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hr-HR" altLang="sr-Latn-RS" sz="2000" b="1" kern="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063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VladaRHSerif Reg"/>
        <a:ea typeface=""/>
        <a:cs typeface=""/>
      </a:majorFont>
      <a:minorFont>
        <a:latin typeface="TyponineSans Re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_poljoprivreda_template_HR" id="{1250CBF4-00D6-4673-8691-99FAC190B113}" vid="{A8F8B2FB-2A4B-460F-B37C-9B252C0CB6F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</TotalTime>
  <Words>473</Words>
  <Application>Microsoft Office PowerPoint</Application>
  <PresentationFormat>Widescreen</PresentationFormat>
  <Paragraphs>67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Wingdings</vt:lpstr>
      <vt:lpstr>Georgia</vt:lpstr>
      <vt:lpstr>VladaRHSerif Reg</vt:lpstr>
      <vt:lpstr>TyponineSans Reg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Leonard Borovičkić</dc:creator>
  <cp:lastModifiedBy>Alen Hutinovic</cp:lastModifiedBy>
  <cp:revision>69</cp:revision>
  <dcterms:created xsi:type="dcterms:W3CDTF">2019-10-14T15:29:07Z</dcterms:created>
  <dcterms:modified xsi:type="dcterms:W3CDTF">2020-02-27T07:04:16Z</dcterms:modified>
</cp:coreProperties>
</file>